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5" r:id="rId4"/>
    <p:sldId id="277" r:id="rId5"/>
    <p:sldId id="276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290" r:id="rId17"/>
    <p:sldId id="288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5" r:id="rId28"/>
    <p:sldId id="306" r:id="rId29"/>
    <p:sldId id="307" r:id="rId30"/>
    <p:sldId id="301" r:id="rId31"/>
    <p:sldId id="302" r:id="rId32"/>
    <p:sldId id="300" r:id="rId33"/>
    <p:sldId id="303" r:id="rId34"/>
    <p:sldId id="30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0979" autoAdjust="0"/>
  </p:normalViewPr>
  <p:slideViewPr>
    <p:cSldViewPr snapToGrid="0">
      <p:cViewPr>
        <p:scale>
          <a:sx n="150" d="100"/>
          <a:sy n="150" d="100"/>
        </p:scale>
        <p:origin x="552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74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7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7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0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45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4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19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4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91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12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97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11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90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01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3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71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95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20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21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14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564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11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19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5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64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7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8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2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8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5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9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3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Ch3 &amp; Ch4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(ImageView)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Icon</a:t>
            </a:r>
            <a:r>
              <a:rPr lang="ko-KR" altLang="en-US" sz="1000" dirty="0"/>
              <a:t>과 같은 이미지들을 간단히 표시할 때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XML</a:t>
            </a:r>
            <a:r>
              <a:rPr lang="ko-KR" altLang="en-US" sz="1000" dirty="0"/>
              <a:t>에서 </a:t>
            </a:r>
            <a:r>
              <a:rPr lang="en-US" altLang="ko-KR" sz="1000" dirty="0"/>
              <a:t>image </a:t>
            </a:r>
            <a:r>
              <a:rPr lang="ko-KR" altLang="en-US" sz="1000" dirty="0"/>
              <a:t>사용 방법</a:t>
            </a:r>
            <a:br>
              <a:rPr lang="en-US" altLang="ko-KR" sz="1000" dirty="0"/>
            </a:br>
            <a:r>
              <a:rPr lang="en-US" altLang="ko-KR" sz="1000" dirty="0"/>
              <a:t>1) </a:t>
            </a:r>
            <a:r>
              <a:rPr lang="ko-KR" altLang="en-US" sz="1000" dirty="0"/>
              <a:t>원하는 이미지를 </a:t>
            </a:r>
            <a:r>
              <a:rPr lang="en-US" altLang="ko-KR" sz="1000" dirty="0"/>
              <a:t>/res/drawable </a:t>
            </a:r>
            <a:r>
              <a:rPr lang="ko-KR" altLang="en-US" sz="1000" dirty="0"/>
              <a:t>폴더에 추가</a:t>
            </a:r>
            <a:br>
              <a:rPr lang="en-US" altLang="ko-KR" sz="1000" dirty="0"/>
            </a:br>
            <a:r>
              <a:rPr lang="en-US" altLang="ko-KR" sz="1000" dirty="0"/>
              <a:t>2) XML</a:t>
            </a:r>
            <a:r>
              <a:rPr lang="ko-KR" altLang="en-US" sz="1000" dirty="0"/>
              <a:t>의 </a:t>
            </a:r>
            <a:r>
              <a:rPr lang="en-US" altLang="ko-KR" sz="1000" dirty="0"/>
              <a:t>ImageView widget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android:src</a:t>
            </a:r>
            <a:r>
              <a:rPr lang="en-US" altLang="ko-KR" sz="1000" dirty="0"/>
              <a:t> </a:t>
            </a:r>
            <a:r>
              <a:rPr lang="ko-KR" altLang="en-US" sz="1000" dirty="0"/>
              <a:t>속성으로 이미지 지정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6759723" y="913252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83C60F-3090-BE15-434D-167C6CFFD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98704"/>
              </p:ext>
            </p:extLst>
          </p:nvPr>
        </p:nvGraphicFramePr>
        <p:xfrm>
          <a:off x="6759723" y="1312569"/>
          <a:ext cx="5051276" cy="250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070647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182951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adjustViewBounds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setAdjustViewBounds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(Boolean)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Drawable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종횡비를 유지하여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너비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높이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cropToPadding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padding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안에 맞춰 이미지 자름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maxHeight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setMaxHeight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높이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maxWidth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setMaxWidth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너비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scaleType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setScaleType(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ImageView.ScaleType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이미지의 비율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크기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Src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setImageResource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소스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tint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setColorFilter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PorterDuff.Mode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배경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922" y="2876399"/>
            <a:ext cx="2083839" cy="3704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9" y="2876400"/>
            <a:ext cx="3981602" cy="30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(ImageView)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685" y="2427745"/>
            <a:ext cx="2083838" cy="3704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8254" y="1027155"/>
            <a:ext cx="2818206" cy="5505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795" y="1027155"/>
            <a:ext cx="4456142" cy="55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4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버튼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ImageButton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053" y="2474748"/>
            <a:ext cx="2083838" cy="3704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473" y="1027155"/>
            <a:ext cx="2818206" cy="3388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969" y="1027155"/>
            <a:ext cx="4456142" cy="43288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571B3F-DE79-C0E8-B6DF-3EB90E762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162" y="2474748"/>
            <a:ext cx="2083837" cy="37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(Counter)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50" y="1027155"/>
            <a:ext cx="2179949" cy="4816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8189" y="1027155"/>
            <a:ext cx="4008738" cy="4816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A392F-855B-03B6-AC0B-81D4E17A2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098" y="1027155"/>
            <a:ext cx="2302558" cy="40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4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(Dice Roller)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7C45CE-82AA-5B70-FB6C-DF4DF2DF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145128"/>
            <a:ext cx="3198886" cy="5072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155A68-21FF-4E7F-7802-9F84152E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1145129"/>
            <a:ext cx="2887169" cy="5072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091835-2C6D-BC8A-0111-F9D613193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611" y="1145128"/>
            <a:ext cx="1316250" cy="23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E768BF-F1D5-4EC9-5E12-98E08753B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036" y="3877335"/>
            <a:ext cx="1316250" cy="23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E545B3-1D23-C557-A473-2DF9E8551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611" y="3877335"/>
            <a:ext cx="1316250" cy="23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33EBE9-E935-2EEC-7B12-FC68ACCCB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23" y="3852901"/>
            <a:ext cx="1316250" cy="23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34A367-DF1A-0F7F-A27B-14CA12912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823" y="1145128"/>
            <a:ext cx="1316250" cy="23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0DBB50-AD97-D267-196D-720AE5623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1035" y="1145128"/>
            <a:ext cx="131625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20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(Image Rotation)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5BE484-8119-A7DA-071C-4F45B889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147" y="1248494"/>
            <a:ext cx="2453069" cy="4361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FAA514-4BB7-0EFD-95B8-77438F7CB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589" y="1694690"/>
            <a:ext cx="3463189" cy="3064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382E01-DE1E-417F-48D2-95670B405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852488"/>
            <a:ext cx="2358898" cy="55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2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(Number Guess)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D5AB1-5962-B996-47D7-B1F379D1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03" y="3337335"/>
            <a:ext cx="16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FF250-1A14-1EE7-A4FD-08B04E01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839" y="3337335"/>
            <a:ext cx="162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EA073F-34BA-C9F3-1CCE-141F4DADB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475" y="3337335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A99E8-866A-0687-0268-21760635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73" y="1906506"/>
            <a:ext cx="2888194" cy="4310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ED557C-BA66-718D-12A1-410DBC59C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78" y="1906506"/>
            <a:ext cx="3079163" cy="43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7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레이아웃 </a:t>
            </a:r>
            <a:r>
              <a:rPr lang="en-US" altLang="ko-KR" sz="1500" dirty="0"/>
              <a:t>(Layout)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827794"/>
            <a:ext cx="486760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ViewGroup Class</a:t>
            </a:r>
            <a:r>
              <a:rPr lang="ko-KR" altLang="en-US" sz="1000" dirty="0"/>
              <a:t>로부터 상속 받음</a:t>
            </a:r>
            <a:br>
              <a:rPr lang="en-US" altLang="ko-KR" sz="1000" dirty="0"/>
            </a:br>
            <a:r>
              <a:rPr lang="en-US" altLang="ko-KR" sz="1000" dirty="0"/>
              <a:t>-&gt; View Class</a:t>
            </a:r>
            <a:r>
              <a:rPr lang="ko-KR" altLang="en-US" sz="1000" dirty="0"/>
              <a:t>와 </a:t>
            </a:r>
            <a:r>
              <a:rPr lang="en-US" altLang="ko-KR" sz="1000" dirty="0"/>
              <a:t>ViewGroup Class</a:t>
            </a:r>
            <a:r>
              <a:rPr lang="ko-KR" altLang="en-US" sz="1000" dirty="0"/>
              <a:t>의 </a:t>
            </a:r>
            <a:r>
              <a:rPr lang="en-US" altLang="ko-KR" sz="1000" dirty="0"/>
              <a:t>method</a:t>
            </a:r>
            <a:r>
              <a:rPr lang="ko-KR" altLang="en-US" sz="1000" dirty="0"/>
              <a:t>와 </a:t>
            </a:r>
            <a:r>
              <a:rPr lang="en-US" altLang="ko-KR" sz="1000" dirty="0"/>
              <a:t>field</a:t>
            </a:r>
            <a:r>
              <a:rPr lang="ko-KR" altLang="en-US" sz="1000" dirty="0"/>
              <a:t>를 모두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463025"/>
              </p:ext>
            </p:extLst>
          </p:nvPr>
        </p:nvGraphicFramePr>
        <p:xfrm>
          <a:off x="3361408" y="2150057"/>
          <a:ext cx="423406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5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888843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Layout Class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LinearLayout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TableLayout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GridLayout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RelativeLayout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ConstraintLayout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TabLayout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AbsoluteLayout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ScrollView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FrameLayout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15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54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827794"/>
            <a:ext cx="486760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자식 </a:t>
            </a:r>
            <a:r>
              <a:rPr lang="en-US" altLang="ko-KR" sz="1000" dirty="0"/>
              <a:t>View</a:t>
            </a:r>
            <a:r>
              <a:rPr lang="ko-KR" altLang="en-US" sz="1000" dirty="0"/>
              <a:t>들을 수직 또는 수평으로 배치</a:t>
            </a: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51D73-9DBF-CB7B-849B-AC2653693F2D}"/>
              </a:ext>
            </a:extLst>
          </p:cNvPr>
          <p:cNvSpPr txBox="1"/>
          <p:nvPr/>
        </p:nvSpPr>
        <p:spPr>
          <a:xfrm>
            <a:off x="6759723" y="805240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628862E-223B-EF94-3DB6-2058FB9F7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37558"/>
              </p:ext>
            </p:extLst>
          </p:nvPr>
        </p:nvGraphicFramePr>
        <p:xfrm>
          <a:off x="6759723" y="1175837"/>
          <a:ext cx="5051276" cy="131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1865548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034610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Orientation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setOrientation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“horizontal” 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수평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“vertical”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수직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Gravity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setGravity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축과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 상에서의 배치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baselineAligned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setBaselineAligned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자식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들의 기준선 정렬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0E68A76-B7D6-8C81-8524-35957026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9" y="1333459"/>
            <a:ext cx="2555545" cy="25381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B9492E-A68A-9BA9-39A2-801E37C6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48" y="1333459"/>
            <a:ext cx="1427682" cy="2538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9BB4C4-8DF4-3E9E-D8EA-710A4BC6E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048" y="3989617"/>
            <a:ext cx="1401759" cy="2492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1A0C93-894D-213C-19C8-01726DD97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99" y="3992388"/>
            <a:ext cx="2555544" cy="24920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FBF3CC-6699-FAB0-D17C-9B9AA39BEA0F}"/>
              </a:ext>
            </a:extLst>
          </p:cNvPr>
          <p:cNvSpPr txBox="1"/>
          <p:nvPr/>
        </p:nvSpPr>
        <p:spPr>
          <a:xfrm>
            <a:off x="3644411" y="1706686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orientation=“horizontal”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CEEC2-CC82-EFBD-7138-6FF0C7EB798F}"/>
              </a:ext>
            </a:extLst>
          </p:cNvPr>
          <p:cNvSpPr txBox="1"/>
          <p:nvPr/>
        </p:nvSpPr>
        <p:spPr>
          <a:xfrm>
            <a:off x="3644411" y="4644893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orientation=“vertical”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96187C-B922-68DC-10DE-4A2212F7FC33}"/>
              </a:ext>
            </a:extLst>
          </p:cNvPr>
          <p:cNvCxnSpPr>
            <a:cxnSpLocks/>
          </p:cNvCxnSpPr>
          <p:nvPr/>
        </p:nvCxnSpPr>
        <p:spPr>
          <a:xfrm>
            <a:off x="995673" y="2016599"/>
            <a:ext cx="1115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76B948-261F-757D-55A3-DA4E69A32466}"/>
              </a:ext>
            </a:extLst>
          </p:cNvPr>
          <p:cNvCxnSpPr>
            <a:cxnSpLocks/>
          </p:cNvCxnSpPr>
          <p:nvPr/>
        </p:nvCxnSpPr>
        <p:spPr>
          <a:xfrm>
            <a:off x="995673" y="4653439"/>
            <a:ext cx="10522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85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(gravity vs. </a:t>
            </a:r>
            <a:r>
              <a:rPr lang="en-US" altLang="ko-KR" sz="1500" dirty="0" err="1"/>
              <a:t>layout_gravity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E48C8B6-80C5-6346-8A69-A0D29FA8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2" y="4448046"/>
            <a:ext cx="2592402" cy="1707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DB9D73-DAD7-B683-A1B5-0C5C7CB9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56" y="1323492"/>
            <a:ext cx="1375939" cy="24461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A76CC9-04ED-447E-1989-FABE5107D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298" y="3864757"/>
            <a:ext cx="1416911" cy="25189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480200-2937-A31C-7100-C421E7012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01" y="1778827"/>
            <a:ext cx="2351652" cy="15354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22CCFA-6A19-F9FA-5461-F23596949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221" y="1912366"/>
            <a:ext cx="2472405" cy="16053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7C1128-D17E-EAC4-1FCB-4824EF47D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039" y="1455581"/>
            <a:ext cx="1416911" cy="25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사용자 인터페이스 </a:t>
            </a:r>
            <a:r>
              <a:rPr lang="en-US" altLang="ko-KR" sz="1500" dirty="0"/>
              <a:t>(UI: User Interface)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790868"/>
            <a:ext cx="9749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UI</a:t>
            </a:r>
            <a:r>
              <a:rPr lang="ko-KR" altLang="en-US" sz="1300" dirty="0"/>
              <a:t> 요소</a:t>
            </a:r>
            <a:endParaRPr lang="en-US" altLang="ko-KR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6" y="790868"/>
            <a:ext cx="18338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UI</a:t>
            </a:r>
            <a:r>
              <a:rPr lang="ko-KR" altLang="en-US" sz="1300" dirty="0"/>
              <a:t> 작성 절차</a:t>
            </a:r>
            <a:endParaRPr lang="en-US" altLang="ko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A6D9D-1B4C-847F-93D5-12D62400DFF1}"/>
              </a:ext>
            </a:extLst>
          </p:cNvPr>
          <p:cNvSpPr txBox="1"/>
          <p:nvPr/>
        </p:nvSpPr>
        <p:spPr>
          <a:xfrm>
            <a:off x="6233386" y="3473567"/>
            <a:ext cx="18338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UI</a:t>
            </a:r>
            <a:r>
              <a:rPr lang="ko-KR" altLang="en-US" sz="1300" dirty="0"/>
              <a:t> 작성 방법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(weight)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B13ACAB-39EE-06CA-64F1-91ED9C93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1" y="1026720"/>
            <a:ext cx="3551330" cy="495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E56EDB-DE1D-55DC-2A68-C3DA2FA7E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55" y="1093861"/>
            <a:ext cx="2432347" cy="43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중첩 </a:t>
            </a:r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A88447-89E9-9F10-9D3C-C9A6B18E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6" y="1157955"/>
            <a:ext cx="3273738" cy="4191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3044D3-5076-9BF0-E777-4B53BC6C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33" y="1157955"/>
            <a:ext cx="2190884" cy="38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테이블 레이아웃</a:t>
            </a:r>
            <a:r>
              <a:rPr lang="en-US" altLang="ko-KR" sz="1500" dirty="0"/>
              <a:t> (TableLayout)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56" y="2909842"/>
            <a:ext cx="2098259" cy="37302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63" y="3021927"/>
            <a:ext cx="3626884" cy="321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상대적 레이아웃</a:t>
            </a:r>
            <a:r>
              <a:rPr lang="en-US" altLang="ko-KR" sz="1500" dirty="0"/>
              <a:t> (RelativeLayout)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075" y="1222048"/>
            <a:ext cx="2098259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133306"/>
            <a:ext cx="3869165" cy="55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5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그리드 레이아웃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GridLayout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075" y="1222048"/>
            <a:ext cx="2098258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997524"/>
            <a:ext cx="3869165" cy="377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8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프레임 레이아웃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FrameLayout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4950" y="1415443"/>
            <a:ext cx="1620000" cy="28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87" y="1025681"/>
            <a:ext cx="1811805" cy="5503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20C1F8-D086-B051-6F82-BBBF59546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994" y="1415443"/>
            <a:ext cx="162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44490-E205-62F7-48F0-CFF672FED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972" y="1415443"/>
            <a:ext cx="1620000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907D7-D699-11B6-B45B-580482F8FB18}"/>
              </a:ext>
            </a:extLst>
          </p:cNvPr>
          <p:cNvSpPr txBox="1"/>
          <p:nvPr/>
        </p:nvSpPr>
        <p:spPr>
          <a:xfrm>
            <a:off x="6957855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57915-AB1A-ACDA-32F5-F1BC7984FA2E}"/>
              </a:ext>
            </a:extLst>
          </p:cNvPr>
          <p:cNvSpPr txBox="1"/>
          <p:nvPr/>
        </p:nvSpPr>
        <p:spPr>
          <a:xfrm>
            <a:off x="8715833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6CE1-BCB7-5556-BCBE-7DEAD53CCFD1}"/>
              </a:ext>
            </a:extLst>
          </p:cNvPr>
          <p:cNvSpPr txBox="1"/>
          <p:nvPr/>
        </p:nvSpPr>
        <p:spPr>
          <a:xfrm>
            <a:off x="10473811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149BDB-AA36-0D4D-DE47-4F786A43D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309" y="1025681"/>
            <a:ext cx="2837019" cy="55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8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제약 레이아웃 </a:t>
            </a:r>
            <a:r>
              <a:rPr lang="en-US" altLang="ko-KR" sz="1500" dirty="0"/>
              <a:t>(ConstraintLayout)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68" y="3119786"/>
            <a:ext cx="6008747" cy="3461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EBDEFA-3200-6E92-C145-88B630B74C33}"/>
              </a:ext>
            </a:extLst>
          </p:cNvPr>
          <p:cNvSpPr txBox="1"/>
          <p:nvPr/>
        </p:nvSpPr>
        <p:spPr>
          <a:xfrm>
            <a:off x="318768" y="727588"/>
            <a:ext cx="6287771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제약 레이아웃 </a:t>
            </a:r>
            <a:r>
              <a:rPr lang="en-US" altLang="ko-KR" sz="1200" dirty="0"/>
              <a:t>(ConstraintLayout)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 </a:t>
            </a:r>
            <a:r>
              <a:rPr lang="ko-KR" altLang="en-US" sz="1000" dirty="0"/>
              <a:t>사이의 제약 조건 </a:t>
            </a:r>
            <a:r>
              <a:rPr lang="en-US" altLang="ko-KR" sz="1000" dirty="0"/>
              <a:t>(constraint)</a:t>
            </a:r>
            <a:r>
              <a:rPr lang="ko-KR" altLang="en-US" sz="1000" dirty="0"/>
              <a:t>을 사용하여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배치하고 정렬하는 </a:t>
            </a:r>
            <a:r>
              <a:rPr lang="en-US" altLang="ko-KR" sz="1000" dirty="0"/>
              <a:t>Layout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편집기를 사용하여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배치하고 제약 조건을 추가할 수 있음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개발 편의성 증대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중첩 </a:t>
            </a:r>
            <a:r>
              <a:rPr lang="en-US" altLang="ko-KR" sz="1000" dirty="0"/>
              <a:t>Linear Layout </a:t>
            </a:r>
            <a:r>
              <a:rPr lang="ko-KR" altLang="en-US" sz="1000" dirty="0"/>
              <a:t>구조를 </a:t>
            </a:r>
            <a:r>
              <a:rPr lang="en-US" altLang="ko-KR" sz="1000" dirty="0"/>
              <a:t>Flat View </a:t>
            </a:r>
            <a:r>
              <a:rPr lang="ko-KR" altLang="en-US" sz="1000" dirty="0"/>
              <a:t>계층 구조로 변환 가능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복잡한 화면 구현이 용이 </a:t>
            </a:r>
            <a:r>
              <a:rPr lang="en-US" altLang="ko-KR" sz="1000" dirty="0"/>
              <a:t>&amp; </a:t>
            </a:r>
            <a:r>
              <a:rPr lang="ko-KR" altLang="en-US" sz="1000" dirty="0"/>
              <a:t>성능 개선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9E76C-7CF4-7997-60EB-FC8685AF27D9}"/>
              </a:ext>
            </a:extLst>
          </p:cNvPr>
          <p:cNvSpPr txBox="1"/>
          <p:nvPr/>
        </p:nvSpPr>
        <p:spPr>
          <a:xfrm>
            <a:off x="6690669" y="3501390"/>
            <a:ext cx="5249871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</a:t>
            </a:r>
            <a:r>
              <a:rPr lang="en-US" altLang="ko-KR" sz="1000" b="1" dirty="0"/>
              <a:t>Palette</a:t>
            </a:r>
            <a:r>
              <a:rPr lang="en-US" altLang="ko-KR" sz="1000" dirty="0"/>
              <a:t>: </a:t>
            </a:r>
            <a:r>
              <a:rPr lang="ko-KR" altLang="en-US" sz="1000" dirty="0"/>
              <a:t>화면에서 사용 가능한 다양한 위젯 표시</a:t>
            </a:r>
            <a:r>
              <a:rPr lang="en-US" altLang="ko-KR" sz="1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en-US" altLang="ko-KR" sz="1000" b="1" dirty="0"/>
              <a:t>Component Tree</a:t>
            </a:r>
            <a:r>
              <a:rPr lang="en-US" altLang="ko-KR" sz="1000" dirty="0"/>
              <a:t>: Widget</a:t>
            </a:r>
            <a:r>
              <a:rPr lang="ko-KR" altLang="en-US" sz="1000" dirty="0"/>
              <a:t>들의 계층 구조를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en-US" altLang="ko-KR" sz="1000" b="1" dirty="0"/>
              <a:t>Toolbar</a:t>
            </a:r>
            <a:r>
              <a:rPr lang="en-US" altLang="ko-KR" sz="1000" dirty="0"/>
              <a:t>: Layout </a:t>
            </a:r>
            <a:r>
              <a:rPr lang="ko-KR" altLang="en-US" sz="1000" dirty="0"/>
              <a:t>속성 변경 메뉴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en-US" altLang="ko-KR" sz="1000" b="1" dirty="0"/>
              <a:t>Design editor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000" dirty="0"/>
              <a:t>	- </a:t>
            </a:r>
            <a:r>
              <a:rPr lang="en-US" altLang="ko-KR" sz="1000" b="1" dirty="0"/>
              <a:t>Design view</a:t>
            </a:r>
            <a:r>
              <a:rPr lang="en-US" altLang="ko-KR" sz="1000" dirty="0"/>
              <a:t>: Layout</a:t>
            </a:r>
            <a:r>
              <a:rPr lang="ko-KR" altLang="en-US" sz="1000" dirty="0"/>
              <a:t>의 </a:t>
            </a:r>
            <a:r>
              <a:rPr lang="ko-KR" altLang="en-US" sz="1000" dirty="0" err="1"/>
              <a:t>렌더링된</a:t>
            </a:r>
            <a:r>
              <a:rPr lang="ko-KR" altLang="en-US" sz="1000" dirty="0"/>
              <a:t> 미리보기를 표시</a:t>
            </a:r>
            <a:endParaRPr lang="en-US" altLang="ko-KR" sz="1000" dirty="0"/>
          </a:p>
          <a:p>
            <a:pPr defTabSz="180000">
              <a:lnSpc>
                <a:spcPct val="150000"/>
              </a:lnSpc>
            </a:pPr>
            <a:r>
              <a:rPr lang="en-US" altLang="ko-KR" sz="1000" dirty="0"/>
              <a:t>	- </a:t>
            </a:r>
            <a:r>
              <a:rPr lang="en-US" altLang="ko-KR" sz="1000" b="1" dirty="0"/>
              <a:t>Blueprint view</a:t>
            </a:r>
            <a:r>
              <a:rPr lang="en-US" altLang="ko-KR" sz="1000" dirty="0"/>
              <a:t>: </a:t>
            </a:r>
            <a:r>
              <a:rPr lang="ko-KR" altLang="en-US" sz="1000" dirty="0"/>
              <a:t>각 </a:t>
            </a:r>
            <a:r>
              <a:rPr lang="en-US" altLang="ko-KR" sz="1000" dirty="0"/>
              <a:t>view</a:t>
            </a:r>
            <a:r>
              <a:rPr lang="ko-KR" altLang="en-US" sz="1000" dirty="0"/>
              <a:t>의 윤곽선만 표시</a:t>
            </a:r>
            <a:r>
              <a:rPr lang="en-US" altLang="ko-KR" sz="1000" dirty="0"/>
              <a:t>, </a:t>
            </a:r>
            <a:r>
              <a:rPr lang="ko-KR" altLang="en-US" sz="1000" dirty="0"/>
              <a:t>각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여러가지 수치 값 확인 가능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⑤ </a:t>
            </a:r>
            <a:r>
              <a:rPr lang="en-US" altLang="ko-KR" sz="1000" b="1" dirty="0"/>
              <a:t>Attributes</a:t>
            </a:r>
            <a:r>
              <a:rPr lang="en-US" altLang="ko-KR" sz="1000" dirty="0"/>
              <a:t>: </a:t>
            </a:r>
            <a:r>
              <a:rPr lang="ko-KR" altLang="en-US" sz="1000" dirty="0"/>
              <a:t>선택한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속성을 제어하는 영역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en-US" altLang="ko-KR" sz="1000" b="1" dirty="0"/>
              <a:t>View mode</a:t>
            </a:r>
            <a:r>
              <a:rPr lang="en-US" altLang="ko-KR" sz="1000" dirty="0"/>
              <a:t>: </a:t>
            </a:r>
            <a:r>
              <a:rPr lang="ko-KR" altLang="en-US" sz="1000" dirty="0"/>
              <a:t>보기 모드 선택 </a:t>
            </a:r>
            <a:r>
              <a:rPr lang="en-US" altLang="ko-KR" sz="1000" dirty="0"/>
              <a:t>(Code, Split, Design)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⑦ </a:t>
            </a:r>
            <a:r>
              <a:rPr lang="en-US" altLang="ko-KR" sz="1000" b="1" dirty="0"/>
              <a:t>Zoom and pan controls</a:t>
            </a:r>
            <a:r>
              <a:rPr lang="en-US" altLang="ko-KR" sz="1000" dirty="0"/>
              <a:t>: editor </a:t>
            </a:r>
            <a:r>
              <a:rPr lang="ko-KR" altLang="en-US" sz="1000" dirty="0"/>
              <a:t>영역의 화면 크기 조절</a:t>
            </a:r>
            <a:endParaRPr lang="en-US" altLang="ko-KR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61B7E-5806-44FE-D01B-D87EB30E7196}"/>
              </a:ext>
            </a:extLst>
          </p:cNvPr>
          <p:cNvGrpSpPr/>
          <p:nvPr/>
        </p:nvGrpSpPr>
        <p:grpSpPr>
          <a:xfrm>
            <a:off x="9511113" y="727588"/>
            <a:ext cx="2369738" cy="1773896"/>
            <a:chOff x="6999488" y="686017"/>
            <a:chExt cx="2369738" cy="1773896"/>
          </a:xfrm>
        </p:grpSpPr>
        <p:pic>
          <p:nvPicPr>
            <p:cNvPr id="1026" name="Picture 2" descr="[안드로이드 스튜디오 강좌 #8] 제약 레이아웃(Constraint Layout)-1">
              <a:extLst>
                <a:ext uri="{FF2B5EF4-FFF2-40B4-BE49-F238E27FC236}">
                  <a16:creationId xmlns:a16="http://schemas.microsoft.com/office/drawing/2014/main" id="{11A7FE0E-AF5D-E9D0-C3FD-CDE4BA1CA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85"/>
            <a:stretch/>
          </p:blipFill>
          <p:spPr bwMode="auto">
            <a:xfrm>
              <a:off x="6999488" y="2044553"/>
              <a:ext cx="2369738" cy="41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[안드로이드 스튜디오 강좌 #8] 제약 레이아웃(Constraint Layout)-1">
              <a:extLst>
                <a:ext uri="{FF2B5EF4-FFF2-40B4-BE49-F238E27FC236}">
                  <a16:creationId xmlns:a16="http://schemas.microsoft.com/office/drawing/2014/main" id="{D6D91535-E436-C71D-A38B-0AC2B38E3E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76"/>
            <a:stretch/>
          </p:blipFill>
          <p:spPr bwMode="auto">
            <a:xfrm>
              <a:off x="6999488" y="686017"/>
              <a:ext cx="2369738" cy="1363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FD5E5D-5D5F-0DAF-E066-841D909FFC2B}"/>
              </a:ext>
            </a:extLst>
          </p:cNvPr>
          <p:cNvSpPr txBox="1"/>
          <p:nvPr/>
        </p:nvSpPr>
        <p:spPr>
          <a:xfrm>
            <a:off x="6409730" y="746498"/>
            <a:ext cx="397129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제약 조건 </a:t>
            </a:r>
            <a:r>
              <a:rPr lang="en-US" altLang="ko-KR" sz="1200" dirty="0"/>
              <a:t>(Constraint)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 안에서의 다른 요소들 과의 연결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핸들</a:t>
            </a:r>
            <a:r>
              <a:rPr lang="en-US" altLang="ko-KR" sz="1000" dirty="0"/>
              <a:t> (</a:t>
            </a:r>
            <a:r>
              <a:rPr lang="ko-KR" altLang="en-US" sz="1000" dirty="0"/>
              <a:t>연결점</a:t>
            </a:r>
            <a:r>
              <a:rPr lang="en-US" altLang="ko-KR" sz="1000" dirty="0"/>
              <a:t>)</a:t>
            </a:r>
            <a:r>
              <a:rPr lang="ko-KR" altLang="en-US" sz="1000" dirty="0"/>
              <a:t>과 타깃을 연결하여 표현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수평</a:t>
            </a:r>
            <a:r>
              <a:rPr lang="en-US" altLang="ko-KR" sz="1000" dirty="0"/>
              <a:t>, </a:t>
            </a:r>
            <a:r>
              <a:rPr lang="ko-KR" altLang="en-US" sz="1000" dirty="0"/>
              <a:t>수직 제약 조건이 필요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B9FF4-1C5B-0E6F-86DF-3F396B043CEE}"/>
              </a:ext>
            </a:extLst>
          </p:cNvPr>
          <p:cNvSpPr txBox="1"/>
          <p:nvPr/>
        </p:nvSpPr>
        <p:spPr>
          <a:xfrm>
            <a:off x="318768" y="2717472"/>
            <a:ext cx="397129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레이아웃 편집기</a:t>
            </a:r>
            <a:endParaRPr lang="en-US" altLang="ko-KR" sz="1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C869C2E-590D-235B-DCD3-612E72ACF44E}"/>
              </a:ext>
            </a:extLst>
          </p:cNvPr>
          <p:cNvCxnSpPr>
            <a:cxnSpLocks/>
          </p:cNvCxnSpPr>
          <p:nvPr/>
        </p:nvCxnSpPr>
        <p:spPr>
          <a:xfrm flipH="1">
            <a:off x="318768" y="2717472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95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위치 및 크기 설정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안드로이드 스튜디오 :: 제약 레이아웃 (Constraint Layout)">
            <a:extLst>
              <a:ext uri="{FF2B5EF4-FFF2-40B4-BE49-F238E27FC236}">
                <a16:creationId xmlns:a16="http://schemas.microsoft.com/office/drawing/2014/main" id="{D72FF987-F528-BC1A-734B-A25029A2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9" t="27594" r="24584" b="19157"/>
          <a:stretch/>
        </p:blipFill>
        <p:spPr bwMode="auto">
          <a:xfrm>
            <a:off x="318768" y="929466"/>
            <a:ext cx="1882140" cy="126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E05668-1169-EF83-4016-3FCD5515617B}"/>
              </a:ext>
            </a:extLst>
          </p:cNvPr>
          <p:cNvSpPr/>
          <p:nvPr/>
        </p:nvSpPr>
        <p:spPr>
          <a:xfrm>
            <a:off x="1977689" y="1010158"/>
            <a:ext cx="166706" cy="18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7138F3-0125-C276-05E5-410E1D4A880E}"/>
              </a:ext>
            </a:extLst>
          </p:cNvPr>
          <p:cNvSpPr/>
          <p:nvPr/>
        </p:nvSpPr>
        <p:spPr>
          <a:xfrm>
            <a:off x="1977689" y="1464050"/>
            <a:ext cx="166706" cy="18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FB003-EBB0-421E-651C-F34B89E6190F}"/>
              </a:ext>
            </a:extLst>
          </p:cNvPr>
          <p:cNvSpPr txBox="1"/>
          <p:nvPr/>
        </p:nvSpPr>
        <p:spPr>
          <a:xfrm>
            <a:off x="2334931" y="929466"/>
            <a:ext cx="397129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크기 조절 핸들</a:t>
            </a:r>
            <a:r>
              <a:rPr lang="en-US" altLang="ko-KR" sz="1000" dirty="0"/>
              <a:t>: </a:t>
            </a:r>
            <a:r>
              <a:rPr lang="ko-KR" altLang="en-US" sz="1000" dirty="0"/>
              <a:t>마우스로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크기 조절 가능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7B3F6-BB6A-EB89-22F0-551E3C434160}"/>
              </a:ext>
            </a:extLst>
          </p:cNvPr>
          <p:cNvSpPr txBox="1"/>
          <p:nvPr/>
        </p:nvSpPr>
        <p:spPr>
          <a:xfrm>
            <a:off x="2334931" y="1386988"/>
            <a:ext cx="4462109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측면 핸들</a:t>
            </a:r>
            <a:r>
              <a:rPr lang="en-US" altLang="ko-KR" sz="1000" dirty="0"/>
              <a:t>: Widget</a:t>
            </a:r>
            <a:r>
              <a:rPr lang="ko-KR" altLang="en-US" sz="1000" dirty="0"/>
              <a:t>의 상하좌우에 제약 조건을 추가할 때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 </a:t>
            </a:r>
            <a:r>
              <a:rPr lang="ko-KR" altLang="en-US" sz="1000" dirty="0"/>
              <a:t>마우스로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다른 </a:t>
            </a:r>
            <a:r>
              <a:rPr lang="en-US" altLang="ko-KR" sz="1000" dirty="0"/>
              <a:t>widget</a:t>
            </a:r>
            <a:r>
              <a:rPr lang="ko-KR" altLang="en-US" sz="1000" dirty="0"/>
              <a:t>이나 경계선에 붙일 수 있음</a:t>
            </a:r>
            <a:endParaRPr lang="en-US" altLang="ko-KR" sz="1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B491DF-B532-1765-56F7-EB77A7E9B94C}"/>
              </a:ext>
            </a:extLst>
          </p:cNvPr>
          <p:cNvCxnSpPr>
            <a:cxnSpLocks/>
          </p:cNvCxnSpPr>
          <p:nvPr/>
        </p:nvCxnSpPr>
        <p:spPr>
          <a:xfrm flipH="1" flipV="1">
            <a:off x="2163183" y="1100965"/>
            <a:ext cx="224120" cy="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B99D76D-4515-9780-F6EE-892789919DA0}"/>
              </a:ext>
            </a:extLst>
          </p:cNvPr>
          <p:cNvCxnSpPr>
            <a:cxnSpLocks/>
          </p:cNvCxnSpPr>
          <p:nvPr/>
        </p:nvCxnSpPr>
        <p:spPr>
          <a:xfrm flipH="1" flipV="1">
            <a:off x="2163183" y="1550051"/>
            <a:ext cx="224120" cy="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EBDF92AA-EA63-3031-D8AD-1EE53D87C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0" t="69390"/>
          <a:stretch/>
        </p:blipFill>
        <p:spPr>
          <a:xfrm>
            <a:off x="318768" y="3920157"/>
            <a:ext cx="2940231" cy="1066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550D78-8735-B7A4-6D7C-07D58D1C0A94}"/>
              </a:ext>
            </a:extLst>
          </p:cNvPr>
          <p:cNvSpPr txBox="1"/>
          <p:nvPr/>
        </p:nvSpPr>
        <p:spPr>
          <a:xfrm>
            <a:off x="289597" y="2859333"/>
            <a:ext cx="438842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Widget</a:t>
            </a:r>
            <a:r>
              <a:rPr lang="ko-KR" altLang="en-US" sz="1200" dirty="0"/>
              <a:t>의 위치 설정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</a:t>
            </a:r>
            <a:r>
              <a:rPr lang="ko-KR" altLang="en-US" sz="1000" dirty="0"/>
              <a:t>에 제약 조건을 추가한다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800" dirty="0"/>
              <a:t>(Infer Constraints: Toolbar</a:t>
            </a:r>
            <a:r>
              <a:rPr lang="ko-KR" altLang="en-US" sz="800" dirty="0"/>
              <a:t>에 있는 기능으로 상하좌우 모든 제약 조건을 자동으로 생성</a:t>
            </a:r>
            <a:r>
              <a:rPr lang="en-US" altLang="ko-KR" sz="8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</a:t>
            </a:r>
            <a:r>
              <a:rPr lang="ko-KR" altLang="en-US" sz="1000" dirty="0"/>
              <a:t>을 마우스로 끌어서 원하는 곳에 배치한다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ADC0D-6B7B-7C05-28D5-07B4A313DFC4}"/>
              </a:ext>
            </a:extLst>
          </p:cNvPr>
          <p:cNvSpPr txBox="1"/>
          <p:nvPr/>
        </p:nvSpPr>
        <p:spPr>
          <a:xfrm>
            <a:off x="5398311" y="2859333"/>
            <a:ext cx="438842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Widget</a:t>
            </a:r>
            <a:r>
              <a:rPr lang="ko-KR" altLang="en-US" sz="1200" dirty="0"/>
              <a:t>의 크기 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방법 </a:t>
            </a:r>
            <a:r>
              <a:rPr lang="en-US" altLang="ko-KR" sz="1000" dirty="0"/>
              <a:t>1. </a:t>
            </a:r>
            <a:r>
              <a:rPr lang="ko-KR" altLang="en-US" sz="1000" dirty="0"/>
              <a:t>크기 조절 핸들을 이용하여 크기 설정</a:t>
            </a:r>
            <a:endParaRPr lang="en-US" altLang="ko-K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1857F-FEDD-93DE-E98F-25D18ED690E2}"/>
              </a:ext>
            </a:extLst>
          </p:cNvPr>
          <p:cNvSpPr txBox="1"/>
          <p:nvPr/>
        </p:nvSpPr>
        <p:spPr>
          <a:xfrm>
            <a:off x="5398311" y="4474075"/>
            <a:ext cx="438842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방법 </a:t>
            </a:r>
            <a:r>
              <a:rPr lang="en-US" altLang="ko-KR" sz="1000" dirty="0"/>
              <a:t>2. Attributes</a:t>
            </a:r>
            <a:r>
              <a:rPr lang="ko-KR" altLang="en-US" sz="1000" dirty="0"/>
              <a:t>에서 크기 설정</a:t>
            </a:r>
            <a:endParaRPr lang="en-US" altLang="ko-KR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C85992-8783-2A4D-19E1-50E305B7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946" y="3490041"/>
            <a:ext cx="3126613" cy="860232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726EA39-F10B-6479-076A-81CD349BB0B2}"/>
              </a:ext>
            </a:extLst>
          </p:cNvPr>
          <p:cNvCxnSpPr/>
          <p:nvPr/>
        </p:nvCxnSpPr>
        <p:spPr>
          <a:xfrm flipH="1">
            <a:off x="7507047" y="3613843"/>
            <a:ext cx="211931" cy="1836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63D9224-B730-20A5-5318-E1A727538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946" y="4767489"/>
            <a:ext cx="2425094" cy="168452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D01349-5F84-F282-7238-D9A864F60AFF}"/>
              </a:ext>
            </a:extLst>
          </p:cNvPr>
          <p:cNvSpPr/>
          <p:nvPr/>
        </p:nvSpPr>
        <p:spPr>
          <a:xfrm>
            <a:off x="5457945" y="6198035"/>
            <a:ext cx="1273607" cy="253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36593FA-B335-0BF5-7D18-584BA386DB65}"/>
              </a:ext>
            </a:extLst>
          </p:cNvPr>
          <p:cNvCxnSpPr>
            <a:cxnSpLocks/>
            <a:stCxn id="33" idx="1"/>
            <a:endCxn id="30" idx="3"/>
          </p:cNvCxnSpPr>
          <p:nvPr/>
        </p:nvCxnSpPr>
        <p:spPr>
          <a:xfrm flipH="1">
            <a:off x="6731552" y="6325026"/>
            <a:ext cx="13604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8D5F52-F2D6-2E5E-0BBC-2AA3076821BD}"/>
              </a:ext>
            </a:extLst>
          </p:cNvPr>
          <p:cNvSpPr txBox="1"/>
          <p:nvPr/>
        </p:nvSpPr>
        <p:spPr>
          <a:xfrm>
            <a:off x="8092004" y="6178319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Widget</a:t>
            </a:r>
            <a:r>
              <a:rPr lang="ko-KR" altLang="en-US" sz="1000" dirty="0"/>
              <a:t>의 </a:t>
            </a:r>
            <a:r>
              <a:rPr lang="en-US" altLang="ko-KR" sz="1000" dirty="0"/>
              <a:t>width, height</a:t>
            </a:r>
            <a:r>
              <a:rPr lang="ko-KR" altLang="en-US" sz="1000" dirty="0"/>
              <a:t> 설정</a:t>
            </a:r>
            <a:endParaRPr lang="en-US" altLang="ko-KR" sz="10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BF66A-FE70-BA1E-82B6-8CC5F12447B4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6814974" y="5478547"/>
            <a:ext cx="1348447" cy="3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016CFF-9109-5D24-8E38-A6BFCF1B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311389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09A5358-DD99-0791-88F3-C5C5DA06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532743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5933F9B-7349-41B1-64C1-E849DC8F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754860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89849B8-5FC3-4CEE-270A-028CF1B0DCCB}"/>
              </a:ext>
            </a:extLst>
          </p:cNvPr>
          <p:cNvSpPr txBox="1"/>
          <p:nvPr/>
        </p:nvSpPr>
        <p:spPr>
          <a:xfrm>
            <a:off x="8560581" y="5236922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fixed: Widget</a:t>
            </a:r>
            <a:r>
              <a:rPr lang="ko-KR" altLang="en-US" sz="1000" dirty="0"/>
              <a:t>의 크기 고정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25FC86-E323-3060-91EA-05DC665B97C1}"/>
              </a:ext>
            </a:extLst>
          </p:cNvPr>
          <p:cNvSpPr txBox="1"/>
          <p:nvPr/>
        </p:nvSpPr>
        <p:spPr>
          <a:xfrm>
            <a:off x="8560580" y="5455639"/>
            <a:ext cx="310437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wrap_content: Content</a:t>
            </a:r>
            <a:r>
              <a:rPr lang="ko-KR" altLang="en-US" sz="1000" dirty="0"/>
              <a:t>의 크기에 맞게 크기 조정</a:t>
            </a:r>
            <a:endParaRPr lang="en-US" altLang="ko-KR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300313-AD1E-BFB7-90DD-B6F5B3A61CD0}"/>
              </a:ext>
            </a:extLst>
          </p:cNvPr>
          <p:cNvSpPr txBox="1"/>
          <p:nvPr/>
        </p:nvSpPr>
        <p:spPr>
          <a:xfrm>
            <a:off x="8560580" y="5676993"/>
            <a:ext cx="337300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match_parent: </a:t>
            </a:r>
            <a:r>
              <a:rPr lang="ko-KR" altLang="en-US" sz="1000" dirty="0"/>
              <a:t>부모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크기를 전부 차지</a:t>
            </a:r>
            <a:endParaRPr lang="en-US" altLang="ko-KR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9D101B-2DA6-7919-B168-A67461B4BD71}"/>
              </a:ext>
            </a:extLst>
          </p:cNvPr>
          <p:cNvSpPr/>
          <p:nvPr/>
        </p:nvSpPr>
        <p:spPr>
          <a:xfrm>
            <a:off x="6545060" y="5347863"/>
            <a:ext cx="269914" cy="26136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0312E10-FE8F-1582-1A75-13317D1DF461}"/>
              </a:ext>
            </a:extLst>
          </p:cNvPr>
          <p:cNvCxnSpPr>
            <a:cxnSpLocks/>
          </p:cNvCxnSpPr>
          <p:nvPr/>
        </p:nvCxnSpPr>
        <p:spPr>
          <a:xfrm flipH="1">
            <a:off x="318768" y="2671948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2EC8130-5D38-3A3A-94DD-85FC09D2060F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6836570" y="5090365"/>
            <a:ext cx="1326851" cy="1085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BB5BAB-0DAB-4F98-D753-A4C1400337F7}"/>
              </a:ext>
            </a:extLst>
          </p:cNvPr>
          <p:cNvSpPr/>
          <p:nvPr/>
        </p:nvSpPr>
        <p:spPr>
          <a:xfrm>
            <a:off x="6517482" y="5141120"/>
            <a:ext cx="319088" cy="1155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B1B323-9ACE-9F5D-6765-FB21BBAA1B4D}"/>
              </a:ext>
            </a:extLst>
          </p:cNvPr>
          <p:cNvSpPr txBox="1"/>
          <p:nvPr/>
        </p:nvSpPr>
        <p:spPr>
          <a:xfrm>
            <a:off x="8117668" y="4914077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Margin </a:t>
            </a:r>
            <a:r>
              <a:rPr lang="ko-KR" altLang="en-US" sz="1000" dirty="0"/>
              <a:t>값 설정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2091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Toolbar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uttons in the Layout Editor toolbar that configure the layout&#10;      appearance">
            <a:extLst>
              <a:ext uri="{FF2B5EF4-FFF2-40B4-BE49-F238E27FC236}">
                <a16:creationId xmlns:a16="http://schemas.microsoft.com/office/drawing/2014/main" id="{8291B19C-D766-0056-6C6B-ADE88203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8" y="800425"/>
            <a:ext cx="4965200" cy="77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1F38F3-D5D8-F120-EE95-1FEE3BBD3347}"/>
              </a:ext>
            </a:extLst>
          </p:cNvPr>
          <p:cNvSpPr txBox="1"/>
          <p:nvPr/>
        </p:nvSpPr>
        <p:spPr>
          <a:xfrm>
            <a:off x="395555" y="1656282"/>
            <a:ext cx="5905854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Design editor</a:t>
            </a:r>
            <a:r>
              <a:rPr lang="ko-KR" altLang="en-US" sz="1000" dirty="0"/>
              <a:t>의 보기 모드 선택 </a:t>
            </a:r>
            <a:r>
              <a:rPr lang="en-US" altLang="ko-KR" sz="1000" dirty="0"/>
              <a:t>(Design, Blueprint, Color Blind Modes)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ko-KR" altLang="en-US" sz="1000" dirty="0"/>
              <a:t>가로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모드 방향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ko-KR" altLang="en-US" sz="1000" dirty="0"/>
              <a:t>미리보기에 적용할 시스템 </a:t>
            </a:r>
            <a:r>
              <a:rPr lang="en-US" altLang="ko-KR" sz="1000" dirty="0"/>
              <a:t>UI </a:t>
            </a:r>
            <a:r>
              <a:rPr lang="ko-KR" altLang="en-US" sz="1000" dirty="0"/>
              <a:t>선택 </a:t>
            </a:r>
            <a:r>
              <a:rPr lang="en-US" altLang="ko-KR" sz="1000" dirty="0"/>
              <a:t>(Dark </a:t>
            </a:r>
            <a:r>
              <a:rPr lang="ko-KR" altLang="en-US" sz="1000" dirty="0"/>
              <a:t>모드 등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ko-KR" altLang="en-US" sz="1000" dirty="0"/>
              <a:t>기기 유형 및 화면 구성 선택 </a:t>
            </a:r>
            <a:r>
              <a:rPr lang="en-US" altLang="ko-KR" sz="1000" dirty="0"/>
              <a:t>(</a:t>
            </a:r>
            <a:r>
              <a:rPr lang="ko-KR" altLang="en-US" sz="1000" dirty="0"/>
              <a:t>스마트폰</a:t>
            </a:r>
            <a:r>
              <a:rPr lang="en-US" altLang="ko-KR" sz="1000" dirty="0"/>
              <a:t>/</a:t>
            </a:r>
            <a:r>
              <a:rPr lang="ko-KR" altLang="en-US" sz="1000" dirty="0"/>
              <a:t>태블릿</a:t>
            </a:r>
            <a:r>
              <a:rPr lang="en-US" altLang="ko-KR" sz="1000" dirty="0"/>
              <a:t>, Android TV </a:t>
            </a:r>
            <a:r>
              <a:rPr lang="ko-KR" altLang="en-US" sz="1000" dirty="0"/>
              <a:t>또는 </a:t>
            </a:r>
            <a:r>
              <a:rPr lang="en-US" altLang="ko-KR" sz="1000" dirty="0"/>
              <a:t>Wear OS)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⑤ Layout</a:t>
            </a:r>
            <a:r>
              <a:rPr lang="ko-KR" altLang="en-US" sz="1000" dirty="0"/>
              <a:t>을 미리 볼 </a:t>
            </a:r>
            <a:r>
              <a:rPr lang="en-US" altLang="ko-KR" sz="1000" dirty="0"/>
              <a:t>Android</a:t>
            </a:r>
            <a:r>
              <a:rPr lang="ko-KR" altLang="en-US" sz="1000" dirty="0"/>
              <a:t>의 버전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ko-KR" altLang="en-US" sz="1000" dirty="0"/>
              <a:t>미리보기에 적용한 </a:t>
            </a:r>
            <a:r>
              <a:rPr lang="en-US" altLang="ko-KR" sz="1000" dirty="0"/>
              <a:t>UI </a:t>
            </a:r>
            <a:r>
              <a:rPr lang="ko-KR" altLang="en-US" sz="1000" dirty="0"/>
              <a:t>테마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⑦ </a:t>
            </a:r>
            <a:r>
              <a:rPr lang="ko-KR" altLang="en-US" sz="1000" dirty="0"/>
              <a:t>미리보기에 적용할 언어와 위치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(</a:t>
            </a:r>
            <a:r>
              <a:rPr lang="ko-KR" altLang="en-US" sz="1000" dirty="0"/>
              <a:t>문자열 리소스에서 사용할 수 있는 언어만 표시</a:t>
            </a:r>
            <a:r>
              <a:rPr lang="en-US" altLang="ko-KR" sz="1000" dirty="0"/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028EB2-8727-979E-44E0-D045B07EF644}"/>
              </a:ext>
            </a:extLst>
          </p:cNvPr>
          <p:cNvCxnSpPr>
            <a:cxnSpLocks/>
          </p:cNvCxnSpPr>
          <p:nvPr/>
        </p:nvCxnSpPr>
        <p:spPr>
          <a:xfrm flipH="1">
            <a:off x="318768" y="3668898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C2FCE8-667E-FE14-C679-A54F54915508}"/>
              </a:ext>
            </a:extLst>
          </p:cNvPr>
          <p:cNvGrpSpPr/>
          <p:nvPr/>
        </p:nvGrpSpPr>
        <p:grpSpPr>
          <a:xfrm>
            <a:off x="6584156" y="835065"/>
            <a:ext cx="2440378" cy="738089"/>
            <a:chOff x="7212806" y="835065"/>
            <a:chExt cx="2440378" cy="7380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D7061-A754-3603-8662-64BFB094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806" y="1235654"/>
              <a:ext cx="2440378" cy="337500"/>
            </a:xfrm>
            <a:prstGeom prst="rect">
              <a:avLst/>
            </a:prstGeom>
          </p:spPr>
        </p:pic>
        <p:pic>
          <p:nvPicPr>
            <p:cNvPr id="12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FC7C6265-A941-203B-5589-57A61270A8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4" r="87285" b="45694"/>
            <a:stretch/>
          </p:blipFill>
          <p:spPr bwMode="auto">
            <a:xfrm>
              <a:off x="7599747" y="835065"/>
              <a:ext cx="273594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5112702B-64BD-A104-6B8F-D017B20F7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7" r="80630" b="45694"/>
            <a:stretch/>
          </p:blipFill>
          <p:spPr bwMode="auto">
            <a:xfrm>
              <a:off x="8030368" y="837230"/>
              <a:ext cx="288131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44FCFDB4-B96F-523B-844E-E40B8D2CDE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5" r="36209" b="45695"/>
            <a:stretch/>
          </p:blipFill>
          <p:spPr bwMode="auto">
            <a:xfrm>
              <a:off x="9301188" y="837229"/>
              <a:ext cx="34290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6F198F76-2E8A-6D28-0659-99CC69A8D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9" r="69076" b="45695"/>
            <a:stretch/>
          </p:blipFill>
          <p:spPr bwMode="auto">
            <a:xfrm>
              <a:off x="8540079" y="837231"/>
              <a:ext cx="28575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78F6798C-5E53-50F6-7597-477FC819E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r="55647" b="45695"/>
            <a:stretch/>
          </p:blipFill>
          <p:spPr bwMode="auto">
            <a:xfrm>
              <a:off x="8895900" y="837230"/>
              <a:ext cx="28575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CD3ECDDC-086C-1442-7C7A-53E158FD06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7" r="93083" b="45694"/>
            <a:stretch/>
          </p:blipFill>
          <p:spPr bwMode="auto">
            <a:xfrm>
              <a:off x="7241506" y="837231"/>
              <a:ext cx="273594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342A8F0-0A14-A888-4F0F-5BB25A592B5F}"/>
              </a:ext>
            </a:extLst>
          </p:cNvPr>
          <p:cNvSpPr txBox="1"/>
          <p:nvPr/>
        </p:nvSpPr>
        <p:spPr>
          <a:xfrm>
            <a:off x="6459805" y="1656282"/>
            <a:ext cx="5905854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</a:t>
            </a:r>
            <a:r>
              <a:rPr lang="ko-KR" altLang="en-US" sz="1000" dirty="0"/>
              <a:t>미리보기에서의 제약 조건</a:t>
            </a:r>
            <a:r>
              <a:rPr lang="en-US" altLang="ko-KR" sz="1000" dirty="0"/>
              <a:t>, </a:t>
            </a:r>
            <a:r>
              <a:rPr lang="ko-KR" altLang="en-US" sz="1000" dirty="0"/>
              <a:t>마진 표시 여부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ko-KR" altLang="en-US" sz="1000" dirty="0"/>
              <a:t>자동 연결 활성화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(</a:t>
            </a:r>
            <a:r>
              <a:rPr lang="ko-KR" altLang="en-US" sz="1000" dirty="0"/>
              <a:t>자동 연결이 활성화되면 모든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배치할 때 상위 </a:t>
            </a:r>
            <a:r>
              <a:rPr lang="en-US" altLang="ko-KR" sz="1000" dirty="0"/>
              <a:t>layout </a:t>
            </a:r>
            <a:r>
              <a:rPr lang="ko-KR" altLang="en-US" sz="1000" dirty="0"/>
              <a:t>에 대한 제약 조건이 자동 생성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ko-KR" altLang="en-US" sz="1000" dirty="0"/>
              <a:t>기본 마진 값 설정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ko-KR" altLang="en-US" sz="1000" dirty="0"/>
              <a:t>전체 </a:t>
            </a:r>
            <a:r>
              <a:rPr lang="en-US" altLang="ko-KR" sz="1000" dirty="0"/>
              <a:t>layout</a:t>
            </a:r>
            <a:r>
              <a:rPr lang="ko-KR" altLang="en-US" sz="1000" dirty="0"/>
              <a:t>의 모든 제약 조건 지우기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⑤ Infer Constraints: </a:t>
            </a:r>
            <a:r>
              <a:rPr lang="ko-KR" altLang="en-US" sz="1000" dirty="0"/>
              <a:t>모든 위젯에 대하여 자동으로 제약 조건 생성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ko-KR" altLang="en-US" sz="1000" dirty="0"/>
              <a:t>수직 또는 수평 안내선 추가</a:t>
            </a:r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150576-1C1E-7111-EB25-DE19C21AFAA2}"/>
              </a:ext>
            </a:extLst>
          </p:cNvPr>
          <p:cNvSpPr txBox="1"/>
          <p:nvPr/>
        </p:nvSpPr>
        <p:spPr>
          <a:xfrm>
            <a:off x="318768" y="3772274"/>
            <a:ext cx="577723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Widget</a:t>
            </a:r>
            <a:r>
              <a:rPr lang="ko-KR" altLang="en-US" sz="1000" dirty="0"/>
              <a:t>에 </a:t>
            </a:r>
            <a:r>
              <a:rPr lang="en-US" altLang="ko-KR" sz="1000" dirty="0"/>
              <a:t>Sample Data </a:t>
            </a:r>
            <a:r>
              <a:rPr lang="ko-KR" altLang="en-US" sz="1000" dirty="0"/>
              <a:t>추가하기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ImageView, TextView</a:t>
            </a:r>
            <a:r>
              <a:rPr lang="ko-KR" altLang="en-US" sz="1000" dirty="0"/>
              <a:t>에 대하여 </a:t>
            </a:r>
            <a:r>
              <a:rPr lang="en-US" altLang="ko-KR" sz="1000" dirty="0"/>
              <a:t>sample data</a:t>
            </a:r>
            <a:r>
              <a:rPr lang="ko-KR" altLang="en-US" sz="1000" dirty="0"/>
              <a:t>를 추가하여 화면 배치를 테스트해볼 수 있음</a:t>
            </a:r>
            <a:endParaRPr lang="en-US" altLang="ko-KR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B651B25-9A23-BD02-AA6B-44DE46CDF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281" y="3899731"/>
            <a:ext cx="2212048" cy="268127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1E0CC4A-7124-09E3-8F64-32D915D7B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538" y="3899731"/>
            <a:ext cx="2157336" cy="268126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F680A35-84F6-8F37-D240-3BAA4D38BA52}"/>
              </a:ext>
            </a:extLst>
          </p:cNvPr>
          <p:cNvCxnSpPr/>
          <p:nvPr/>
        </p:nvCxnSpPr>
        <p:spPr>
          <a:xfrm>
            <a:off x="8267250" y="5240361"/>
            <a:ext cx="34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6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(Login Screen)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765010-CC7E-5082-1F06-FAAED83D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01702"/>
            <a:ext cx="16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29E308-87F8-43A6-85B3-4C7ED043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091" y="901702"/>
            <a:ext cx="1611531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AE047A-56E0-708F-F852-1A45F491C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45" y="901702"/>
            <a:ext cx="1614414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B1A907-D518-B5B9-1025-96A54CA8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282" y="901702"/>
            <a:ext cx="1615071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D52DA6-E097-732D-291E-A4BE6775A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1476" y="901702"/>
            <a:ext cx="1614066" cy="28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76C61A-C087-9616-B50E-4555611BB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327" y="3872912"/>
            <a:ext cx="1612295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5FF69A-135A-F4A9-515D-55B4B8A11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839" y="3872912"/>
            <a:ext cx="1618226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8119F6-E84A-5972-DB89-D60EE805D6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4511" y="3872912"/>
            <a:ext cx="1616842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C3457D-ADEF-2358-D43E-D421451F5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799" y="3872912"/>
            <a:ext cx="16182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5" y="790868"/>
            <a:ext cx="546754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위치 </a:t>
            </a:r>
            <a:r>
              <a:rPr lang="en-US" altLang="ko-KR" sz="1300" dirty="0"/>
              <a:t>&amp; </a:t>
            </a:r>
            <a:r>
              <a:rPr lang="ko-KR" altLang="en-US" sz="1300" dirty="0"/>
              <a:t>크기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Layout</a:t>
            </a:r>
            <a:r>
              <a:rPr lang="ko-KR" altLang="en-US" sz="1000" dirty="0"/>
              <a:t> 객체에 의하여 결정 </a:t>
            </a:r>
            <a:r>
              <a:rPr lang="en-US" altLang="ko-KR" sz="1000" dirty="0"/>
              <a:t>(XML </a:t>
            </a:r>
            <a:r>
              <a:rPr lang="ko-KR" altLang="en-US" sz="1000" dirty="0"/>
              <a:t>속성 앞에 </a:t>
            </a:r>
            <a:r>
              <a:rPr lang="en-US" altLang="ko-KR" sz="1000" dirty="0"/>
              <a:t>layout_ </a:t>
            </a:r>
            <a:r>
              <a:rPr lang="ko-KR" altLang="en-US" sz="1000" dirty="0"/>
              <a:t>이 붙음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match_parent </a:t>
            </a:r>
            <a:r>
              <a:rPr lang="en-US" altLang="ko-KR" sz="1000" dirty="0"/>
              <a:t>(fill_parent) : </a:t>
            </a:r>
            <a:r>
              <a:rPr lang="ko-KR" altLang="en-US" sz="1000" dirty="0"/>
              <a:t>부모의 공간을 전부 차지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wrap_content </a:t>
            </a:r>
            <a:r>
              <a:rPr lang="en-US" altLang="ko-KR" sz="1000" dirty="0"/>
              <a:t>: View</a:t>
            </a:r>
            <a:r>
              <a:rPr lang="ko-KR" altLang="en-US" sz="1000" dirty="0"/>
              <a:t>가 나타내는 내용물의 크기에 맞춤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내부 </a:t>
            </a:r>
            <a:r>
              <a:rPr lang="en-US" altLang="ko-KR" sz="1000" dirty="0"/>
              <a:t>content</a:t>
            </a:r>
            <a:r>
              <a:rPr lang="ko-KR" altLang="en-US" sz="1000" dirty="0"/>
              <a:t>를 보여줄 수 있는 크기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단위</a:t>
            </a:r>
            <a:r>
              <a:rPr lang="en-US" altLang="ko-KR" sz="1000" dirty="0"/>
              <a:t>: px,</a:t>
            </a:r>
            <a:r>
              <a:rPr lang="ko-KR" altLang="en-US" sz="1000" dirty="0"/>
              <a:t> </a:t>
            </a:r>
            <a:r>
              <a:rPr lang="en-US" altLang="ko-KR" sz="1000" dirty="0"/>
              <a:t>dp, sp, in, mm, pt</a:t>
            </a:r>
            <a:br>
              <a:rPr lang="en-US" altLang="ko-KR" sz="1000" dirty="0"/>
            </a:br>
            <a:r>
              <a:rPr lang="en-US" altLang="ko-KR" sz="1000" dirty="0"/>
              <a:t>(dp, pt, mm, in </a:t>
            </a:r>
            <a:r>
              <a:rPr lang="ko-KR" altLang="en-US" sz="1000" dirty="0"/>
              <a:t>단위는 장치의 종류에 관계없이 항상 동일한 크기로 표시</a:t>
            </a:r>
            <a:r>
              <a:rPr lang="en-US" altLang="ko-KR" sz="1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11150" y="758616"/>
            <a:ext cx="58227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ID </a:t>
            </a:r>
            <a:r>
              <a:rPr lang="ko-KR" altLang="en-US" sz="1300" dirty="0"/>
              <a:t>속성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 </a:t>
            </a:r>
            <a:r>
              <a:rPr lang="ko-KR" altLang="en-US" sz="1000" dirty="0"/>
              <a:t>코드에서 </a:t>
            </a:r>
            <a:r>
              <a:rPr lang="en-US" altLang="ko-KR" sz="1000" dirty="0">
                <a:solidFill>
                  <a:srgbClr val="FF0000"/>
                </a:solidFill>
              </a:rPr>
              <a:t>findViewById()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찾아서 어떤 작업을 하기 위해 </a:t>
            </a:r>
            <a:r>
              <a:rPr lang="en-US" altLang="ko-KR" sz="1000" dirty="0"/>
              <a:t>ID </a:t>
            </a:r>
            <a:r>
              <a:rPr lang="ko-KR" altLang="en-US" sz="1000" dirty="0"/>
              <a:t>부여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</a:t>
            </a:r>
            <a:r>
              <a:rPr lang="ko-KR" altLang="en-US" sz="1000" dirty="0"/>
              <a:t> 코드에서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View</a:t>
            </a:r>
            <a:r>
              <a:rPr lang="ko-KR" altLang="en-US" sz="1000" dirty="0"/>
              <a:t>를 식별하고 조작할 수 있음</a:t>
            </a:r>
            <a:br>
              <a:rPr lang="en-US" altLang="ko-KR" sz="1000" dirty="0"/>
            </a:br>
            <a:r>
              <a:rPr lang="en-US" altLang="ko-KR" sz="1000" dirty="0"/>
              <a:t>-&gt; Java</a:t>
            </a:r>
            <a:r>
              <a:rPr lang="ko-KR" altLang="en-US" sz="1000" dirty="0"/>
              <a:t> 코드에서 찾을 필요가 없는 </a:t>
            </a:r>
            <a:r>
              <a:rPr lang="en-US" altLang="ko-KR" sz="1000" dirty="0"/>
              <a:t>Widget</a:t>
            </a:r>
            <a:r>
              <a:rPr lang="ko-KR" altLang="en-US" sz="1000" dirty="0"/>
              <a:t>은 </a:t>
            </a:r>
            <a:r>
              <a:rPr lang="en-US" altLang="ko-KR" sz="1000" dirty="0"/>
              <a:t>ID </a:t>
            </a:r>
            <a:r>
              <a:rPr lang="ko-KR" altLang="en-US" sz="1000" dirty="0"/>
              <a:t>불필요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“@+id/” : </a:t>
            </a:r>
            <a:r>
              <a:rPr lang="ko-KR" altLang="en-US" sz="1000" dirty="0"/>
              <a:t>새로운 </a:t>
            </a:r>
            <a:r>
              <a:rPr lang="en-US" altLang="ko-KR" sz="1000" dirty="0"/>
              <a:t>ID</a:t>
            </a:r>
            <a:r>
              <a:rPr lang="ko-KR" altLang="en-US" sz="1000" dirty="0"/>
              <a:t>를 생성하고 할당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“@id/” : </a:t>
            </a:r>
            <a:r>
              <a:rPr lang="ko-KR" altLang="en-US" sz="1000" dirty="0"/>
              <a:t>이미 존재하는 </a:t>
            </a:r>
            <a:r>
              <a:rPr lang="en-US" altLang="ko-KR" sz="1000" dirty="0"/>
              <a:t>ID</a:t>
            </a:r>
            <a:r>
              <a:rPr lang="ko-KR" altLang="en-US" sz="1000" dirty="0"/>
              <a:t>를 사용</a:t>
            </a:r>
            <a:endParaRPr lang="en-US" altLang="ko-KR" sz="1000" dirty="0"/>
          </a:p>
          <a:p>
            <a:endParaRPr lang="ko-KR" altLang="en-US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3AF8D-0723-D450-E150-758E0E99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50691"/>
            <a:ext cx="3354862" cy="35678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685D8D7-C215-CA75-F781-BCD5D4291D07}"/>
              </a:ext>
            </a:extLst>
          </p:cNvPr>
          <p:cNvCxnSpPr>
            <a:cxnSpLocks/>
          </p:cNvCxnSpPr>
          <p:nvPr/>
        </p:nvCxnSpPr>
        <p:spPr>
          <a:xfrm>
            <a:off x="696482" y="3681114"/>
            <a:ext cx="1321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71BDD0-28FF-1223-58F8-5BAD36861D8A}"/>
              </a:ext>
            </a:extLst>
          </p:cNvPr>
          <p:cNvCxnSpPr>
            <a:cxnSpLocks/>
          </p:cNvCxnSpPr>
          <p:nvPr/>
        </p:nvCxnSpPr>
        <p:spPr>
          <a:xfrm>
            <a:off x="696482" y="4436764"/>
            <a:ext cx="13704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9144EC-6AE1-7D33-A46A-75D70FDDD92D}"/>
              </a:ext>
            </a:extLst>
          </p:cNvPr>
          <p:cNvCxnSpPr>
            <a:cxnSpLocks/>
          </p:cNvCxnSpPr>
          <p:nvPr/>
        </p:nvCxnSpPr>
        <p:spPr>
          <a:xfrm>
            <a:off x="696482" y="5189239"/>
            <a:ext cx="11037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B96707-3755-ED8A-EA49-5208AF886834}"/>
              </a:ext>
            </a:extLst>
          </p:cNvPr>
          <p:cNvSpPr/>
          <p:nvPr/>
        </p:nvSpPr>
        <p:spPr>
          <a:xfrm>
            <a:off x="493713" y="2810778"/>
            <a:ext cx="1947862" cy="51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5457318-1446-1EC1-17E5-F7B2A001B19A}"/>
              </a:ext>
            </a:extLst>
          </p:cNvPr>
          <p:cNvCxnSpPr>
            <a:cxnSpLocks/>
            <a:stCxn id="23" idx="3"/>
            <a:endCxn id="18" idx="3"/>
          </p:cNvCxnSpPr>
          <p:nvPr/>
        </p:nvCxnSpPr>
        <p:spPr>
          <a:xfrm flipH="1">
            <a:off x="2441575" y="1386790"/>
            <a:ext cx="1352550" cy="1681163"/>
          </a:xfrm>
          <a:prstGeom prst="bentConnector3">
            <a:avLst>
              <a:gd name="adj1" fmla="val -169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77FB397-3B73-AE34-BA95-1FAB4DBE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30" y="2733181"/>
            <a:ext cx="1623026" cy="28853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1028078-A073-A893-A2F3-0CD9F6BF9E8D}"/>
              </a:ext>
            </a:extLst>
          </p:cNvPr>
          <p:cNvSpPr txBox="1"/>
          <p:nvPr/>
        </p:nvSpPr>
        <p:spPr>
          <a:xfrm>
            <a:off x="0" y="5893980"/>
            <a:ext cx="509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px (pixels) : </a:t>
            </a:r>
            <a:r>
              <a:rPr lang="ko-KR" altLang="en-US" sz="800" dirty="0"/>
              <a:t>화면의 실제 </a:t>
            </a:r>
            <a:r>
              <a:rPr lang="en-US" altLang="ko-KR" sz="800" dirty="0"/>
              <a:t>pixel </a:t>
            </a:r>
            <a:r>
              <a:rPr lang="ko-KR" altLang="en-US" sz="800" dirty="0"/>
              <a:t>값</a:t>
            </a:r>
            <a:endParaRPr lang="en-US" altLang="ko-KR" sz="800" dirty="0"/>
          </a:p>
          <a:p>
            <a:r>
              <a:rPr lang="en-US" altLang="ko-KR" sz="800" dirty="0"/>
              <a:t>dp (density-independent pixels) : </a:t>
            </a:r>
            <a:r>
              <a:rPr lang="ko-KR" altLang="en-US" sz="800" dirty="0"/>
              <a:t>화면의 밀도가 </a:t>
            </a:r>
            <a:r>
              <a:rPr lang="en-US" altLang="ko-KR" sz="800" dirty="0"/>
              <a:t>160dpi </a:t>
            </a:r>
            <a:r>
              <a:rPr lang="ko-KR" altLang="en-US" sz="800" dirty="0"/>
              <a:t>화면에서 하나의 물리적인 </a:t>
            </a:r>
            <a:r>
              <a:rPr lang="en-US" altLang="ko-KR" sz="800" dirty="0"/>
              <a:t>pixel</a:t>
            </a:r>
          </a:p>
          <a:p>
            <a:r>
              <a:rPr lang="en-US" altLang="ko-KR" sz="800" dirty="0"/>
              <a:t>-&gt; 160dp</a:t>
            </a:r>
            <a:r>
              <a:rPr lang="ko-KR" altLang="en-US" sz="800" dirty="0"/>
              <a:t>는 화면의 밀도와 무관하게 항상 </a:t>
            </a:r>
            <a:r>
              <a:rPr lang="en-US" altLang="ko-KR" sz="800" dirty="0"/>
              <a:t>1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sp (scale-independent pixels) : font </a:t>
            </a:r>
            <a:r>
              <a:rPr lang="ko-KR" altLang="en-US" sz="800" dirty="0"/>
              <a:t>크기 지정에 사용</a:t>
            </a:r>
            <a:endParaRPr lang="en-US" altLang="ko-KR" sz="800" dirty="0"/>
          </a:p>
          <a:p>
            <a:r>
              <a:rPr lang="en-US" altLang="ko-KR" sz="800" dirty="0"/>
              <a:t>pt (points) : 1/72 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mm (millimeters) : </a:t>
            </a:r>
            <a:r>
              <a:rPr lang="ko-KR" altLang="en-US" sz="800" dirty="0"/>
              <a:t>밀리미터</a:t>
            </a:r>
            <a:endParaRPr lang="en-US" altLang="ko-KR" sz="800" dirty="0"/>
          </a:p>
          <a:p>
            <a:r>
              <a:rPr lang="en-US" altLang="ko-KR" sz="800" dirty="0"/>
              <a:t>In (inches) : </a:t>
            </a:r>
            <a:r>
              <a:rPr lang="ko-KR" altLang="en-US" sz="800" dirty="0"/>
              <a:t>인치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4CBF029-AAF5-80CA-F87E-A0462026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404" y="2476499"/>
            <a:ext cx="1377000" cy="244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02CF361-64A1-7F4A-D0BA-7868631F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404" y="4968434"/>
            <a:ext cx="1377000" cy="18608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287AE85-5623-3BAD-A870-797B49EE8C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8835"/>
          <a:stretch/>
        </p:blipFill>
        <p:spPr>
          <a:xfrm>
            <a:off x="7568127" y="4968434"/>
            <a:ext cx="1377000" cy="18900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CC06A62-1CF9-B46E-A165-348EAF09B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127" y="2476499"/>
            <a:ext cx="1377000" cy="244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2BEF86E-6C5F-2DFE-C64C-EB1261C90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8851" y="4968435"/>
            <a:ext cx="1377000" cy="20423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724F85D-FE77-34FB-32FB-E6829B53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8850" y="2474531"/>
            <a:ext cx="1377000" cy="2448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38AE666-60B7-2B1D-87EB-F8EFA03FFC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9574" y="4968434"/>
            <a:ext cx="1377000" cy="20779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E015E4C-2F50-9328-9023-DB92C30E2C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9573" y="2474531"/>
            <a:ext cx="1377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7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코드로 </a:t>
            </a:r>
            <a:r>
              <a:rPr lang="en-US" altLang="ko-KR" sz="1500" dirty="0"/>
              <a:t>User Interface </a:t>
            </a:r>
            <a:r>
              <a:rPr lang="ko-KR" altLang="en-US" sz="1500" dirty="0"/>
              <a:t>만들기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13301-F374-4C36-F7B6-CF04AF8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12" y="1038702"/>
            <a:ext cx="3254825" cy="2650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39525B-D448-4583-AFB8-02FC4173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250" y="996030"/>
            <a:ext cx="1539138" cy="27362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D79EF-2209-4215-B397-9BD0392D5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357" y="3961492"/>
            <a:ext cx="3460088" cy="24893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0B7504-10B1-8AF5-3B24-D0EA1D9AB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251" y="3961492"/>
            <a:ext cx="1539138" cy="273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7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동적 </a:t>
            </a:r>
            <a:r>
              <a:rPr lang="en-US" altLang="ko-KR" sz="1500" dirty="0"/>
              <a:t>User Interface </a:t>
            </a:r>
            <a:r>
              <a:rPr lang="ko-KR" altLang="en-US" sz="1500" dirty="0"/>
              <a:t>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13301-F374-4C36-F7B6-CF04AF8E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54" y="1137529"/>
            <a:ext cx="3024596" cy="3631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39525B-D448-4583-AFB8-02FC4173F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866" y="2060877"/>
            <a:ext cx="1539138" cy="2736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D79EF-2209-4215-B397-9BD0392D5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3931" y="2132914"/>
            <a:ext cx="3460088" cy="1598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0C10F3-E30A-3553-F288-3F2B6313E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812" y="2060877"/>
            <a:ext cx="1539138" cy="27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 2)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FrameLayout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AFD01-758E-B6EF-E3F9-14233B08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17" y="1218153"/>
            <a:ext cx="2691765" cy="47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A9124-FD88-02A7-5740-D36E8C9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1462990"/>
            <a:ext cx="4275145" cy="36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7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FrameLayout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AFD01-758E-B6EF-E3F9-14233B081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6377" y="1218153"/>
            <a:ext cx="2691765" cy="47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A9124-FD88-02A7-5740-D36E8C9B1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470" y="1585512"/>
            <a:ext cx="4275145" cy="25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4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790868"/>
            <a:ext cx="34829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Margin</a:t>
            </a:r>
            <a:r>
              <a:rPr lang="ko-KR" altLang="en-US" sz="1300" dirty="0"/>
              <a:t> </a:t>
            </a:r>
            <a:r>
              <a:rPr lang="en-US" altLang="ko-KR" sz="1300" dirty="0"/>
              <a:t>&amp;</a:t>
            </a:r>
            <a:r>
              <a:rPr lang="ko-KR" altLang="en-US" sz="1300" dirty="0"/>
              <a:t> </a:t>
            </a:r>
            <a:r>
              <a:rPr lang="en-US" altLang="ko-KR" sz="1300" dirty="0"/>
              <a:t>Padding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Margin : Layout</a:t>
            </a:r>
            <a:r>
              <a:rPr lang="ko-KR" altLang="en-US" sz="1000" dirty="0"/>
              <a:t>과 </a:t>
            </a:r>
            <a:r>
              <a:rPr lang="en-US" altLang="ko-KR" sz="1000" dirty="0"/>
              <a:t>Widget </a:t>
            </a:r>
            <a:r>
              <a:rPr lang="ko-KR" altLang="en-US" sz="1000" dirty="0"/>
              <a:t>간의 간격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Padding : Widget</a:t>
            </a:r>
            <a:r>
              <a:rPr lang="ko-KR" altLang="en-US" sz="1000" dirty="0"/>
              <a:t>의 경계선과 </a:t>
            </a:r>
            <a:r>
              <a:rPr lang="en-US" altLang="ko-KR" sz="1000" dirty="0"/>
              <a:t>content</a:t>
            </a:r>
            <a:r>
              <a:rPr lang="ko-KR" altLang="en-US" sz="1000" dirty="0"/>
              <a:t>와의 간격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985684" y="790868"/>
            <a:ext cx="41507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Visibility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Visible : </a:t>
            </a:r>
            <a:r>
              <a:rPr lang="ko-KR" altLang="en-US" sz="1000" dirty="0"/>
              <a:t>화면에 표시 </a:t>
            </a:r>
            <a:r>
              <a:rPr lang="en-US" altLang="ko-KR" sz="1000" dirty="0"/>
              <a:t>(default value)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invisible : </a:t>
            </a:r>
            <a:r>
              <a:rPr lang="ko-KR" altLang="en-US" sz="1000" dirty="0"/>
              <a:t>표시되지 않음</a:t>
            </a:r>
            <a:r>
              <a:rPr lang="en-US" altLang="ko-KR" sz="1000" dirty="0"/>
              <a:t>. </a:t>
            </a:r>
            <a:r>
              <a:rPr lang="ko-KR" altLang="en-US" sz="1000" dirty="0"/>
              <a:t>그러나 배치에서 공간을 차지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gone : </a:t>
            </a:r>
            <a:r>
              <a:rPr lang="ko-KR" altLang="en-US" sz="1000" dirty="0"/>
              <a:t>완전히 숨김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안드로이드 스튜디오 강좌 #9]리니어 레이아웃(Linear Layout)-4 뷰의 마진과 패딩 설정하기/layout_weight">
            <a:extLst>
              <a:ext uri="{FF2B5EF4-FFF2-40B4-BE49-F238E27FC236}">
                <a16:creationId xmlns:a16="http://schemas.microsoft.com/office/drawing/2014/main" id="{BEB7488D-AB0D-89FF-2E0F-D6CDDA1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8" y="1392478"/>
            <a:ext cx="2880783" cy="173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6F018-D851-6D14-38E2-B3CCC20E5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115" y="3187699"/>
            <a:ext cx="1487566" cy="2644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478903-7697-3BCF-F13F-1538EA6F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8" y="3187699"/>
            <a:ext cx="1946959" cy="859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1793AE-6E56-124F-A425-F8EEBECE7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866" y="1778896"/>
            <a:ext cx="1832924" cy="39022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4F775-287C-BC65-D041-18B8DC79E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1778896"/>
            <a:ext cx="1854490" cy="32968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19A47-306D-C514-E7B4-B661A6E0859B}"/>
              </a:ext>
            </a:extLst>
          </p:cNvPr>
          <p:cNvSpPr/>
          <p:nvPr/>
        </p:nvSpPr>
        <p:spPr>
          <a:xfrm>
            <a:off x="4020866" y="2485310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6CC0E9-AEA2-2061-CEBC-FFF80073AF1E}"/>
              </a:ext>
            </a:extLst>
          </p:cNvPr>
          <p:cNvSpPr/>
          <p:nvPr/>
        </p:nvSpPr>
        <p:spPr>
          <a:xfrm>
            <a:off x="4028703" y="4169902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AFEC79-C08F-99D3-7057-295CC620170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853789" y="2185703"/>
            <a:ext cx="242211" cy="696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E4E033-5C54-6AC6-4BAC-D6DA540C6DD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861626" y="2533968"/>
            <a:ext cx="320625" cy="2032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63B705-BF89-CBDB-9010-AA4F2FE41910}"/>
              </a:ext>
            </a:extLst>
          </p:cNvPr>
          <p:cNvSpPr txBox="1"/>
          <p:nvPr/>
        </p:nvSpPr>
        <p:spPr>
          <a:xfrm>
            <a:off x="6248567" y="2101429"/>
            <a:ext cx="1655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공간은 차지하나 보이지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03F2D4-560F-E642-81C8-5B684F33836A}"/>
              </a:ext>
            </a:extLst>
          </p:cNvPr>
          <p:cNvSpPr txBox="1"/>
          <p:nvPr/>
        </p:nvSpPr>
        <p:spPr>
          <a:xfrm>
            <a:off x="6103836" y="2774511"/>
            <a:ext cx="140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공간도 같이 </a:t>
            </a:r>
            <a:r>
              <a:rPr lang="ko-KR" altLang="en-US" sz="800" dirty="0" err="1">
                <a:solidFill>
                  <a:srgbClr val="FF0000"/>
                </a:solidFill>
              </a:rPr>
              <a:t>숨겨짐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259B3B-1187-BE1F-1DBA-229E5046B575}"/>
              </a:ext>
            </a:extLst>
          </p:cNvPr>
          <p:cNvCxnSpPr/>
          <p:nvPr/>
        </p:nvCxnSpPr>
        <p:spPr>
          <a:xfrm>
            <a:off x="3953933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4D2FD-6D37-CB26-A490-C699F8696204}"/>
              </a:ext>
            </a:extLst>
          </p:cNvPr>
          <p:cNvCxnSpPr/>
          <p:nvPr/>
        </p:nvCxnSpPr>
        <p:spPr>
          <a:xfrm>
            <a:off x="8064500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D5CCE19-B323-48E4-58A8-725FE43A4BE6}"/>
              </a:ext>
            </a:extLst>
          </p:cNvPr>
          <p:cNvSpPr txBox="1"/>
          <p:nvPr/>
        </p:nvSpPr>
        <p:spPr>
          <a:xfrm>
            <a:off x="8064648" y="790868"/>
            <a:ext cx="4150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Enable &amp; Rotation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enabled </a:t>
            </a:r>
            <a:r>
              <a:rPr lang="ko-KR" altLang="en-US" sz="1000" dirty="0"/>
              <a:t>으로 제어 </a:t>
            </a:r>
            <a:r>
              <a:rPr lang="en-US" altLang="ko-KR" sz="1000" dirty="0"/>
              <a:t>(default = true)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rotation </a:t>
            </a:r>
            <a:r>
              <a:rPr lang="ko-KR" altLang="en-US" sz="1000" dirty="0"/>
              <a:t>값으로 </a:t>
            </a:r>
            <a:r>
              <a:rPr lang="en-US" altLang="ko-KR" sz="1000" dirty="0"/>
              <a:t>widget </a:t>
            </a:r>
            <a:r>
              <a:rPr lang="ko-KR" altLang="en-US" sz="1000" dirty="0"/>
              <a:t>회전 </a:t>
            </a:r>
            <a:r>
              <a:rPr lang="en-US" altLang="ko-KR" sz="1000" dirty="0"/>
              <a:t>(clockwise)</a:t>
            </a: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DC07E8DA-92A8-030B-A25B-8E57DBEBD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885" y="1778896"/>
            <a:ext cx="1959265" cy="3483137"/>
          </a:xfrm>
          <a:prstGeom prst="rect">
            <a:avLst/>
          </a:pr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16E3363-7B0E-9756-AFEB-B52D8B9DB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540" y="1778896"/>
            <a:ext cx="1787902" cy="2391006"/>
          </a:xfrm>
          <a:prstGeom prst="rect">
            <a:avLst/>
          </a:prstGeom>
        </p:spPr>
      </p:pic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598C4060-7E08-F9E4-A06F-956DF4187735}"/>
              </a:ext>
            </a:extLst>
          </p:cNvPr>
          <p:cNvCxnSpPr>
            <a:cxnSpLocks/>
          </p:cNvCxnSpPr>
          <p:nvPr/>
        </p:nvCxnSpPr>
        <p:spPr>
          <a:xfrm flipV="1">
            <a:off x="9271000" y="2639406"/>
            <a:ext cx="990067" cy="120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F7046757-2E0D-B95D-C346-91399DEDCB0E}"/>
              </a:ext>
            </a:extLst>
          </p:cNvPr>
          <p:cNvCxnSpPr>
            <a:cxnSpLocks/>
          </p:cNvCxnSpPr>
          <p:nvPr/>
        </p:nvCxnSpPr>
        <p:spPr>
          <a:xfrm flipV="1">
            <a:off x="9355138" y="2239433"/>
            <a:ext cx="710747" cy="78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65CE7552-806C-5FA0-6C3E-F37923CC5610}"/>
              </a:ext>
            </a:extLst>
          </p:cNvPr>
          <p:cNvCxnSpPr>
            <a:cxnSpLocks/>
          </p:cNvCxnSpPr>
          <p:nvPr/>
        </p:nvCxnSpPr>
        <p:spPr>
          <a:xfrm>
            <a:off x="8345057" y="3076277"/>
            <a:ext cx="998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3A2EB5A8-3BAD-E8E3-BA2F-08B27E858AC0}"/>
              </a:ext>
            </a:extLst>
          </p:cNvPr>
          <p:cNvCxnSpPr>
            <a:cxnSpLocks/>
          </p:cNvCxnSpPr>
          <p:nvPr/>
        </p:nvCxnSpPr>
        <p:spPr>
          <a:xfrm>
            <a:off x="8345057" y="3906540"/>
            <a:ext cx="9259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1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텍스트 뷰 </a:t>
            </a:r>
            <a:r>
              <a:rPr lang="en-US" altLang="ko-KR" sz="1500" dirty="0"/>
              <a:t>(TextView)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Label</a:t>
            </a:r>
            <a:r>
              <a:rPr lang="ko-KR" altLang="en-US" sz="1000" dirty="0"/>
              <a:t>이라고도 불리며</a:t>
            </a:r>
            <a:r>
              <a:rPr lang="en-US" altLang="ko-KR" sz="1000" dirty="0"/>
              <a:t>, </a:t>
            </a:r>
            <a:r>
              <a:rPr lang="ko-KR" altLang="en-US" sz="1000" dirty="0"/>
              <a:t>화면에 간단한 </a:t>
            </a:r>
            <a:r>
              <a:rPr lang="ko-KR" altLang="en-US" sz="1000" dirty="0">
                <a:solidFill>
                  <a:srgbClr val="FF0000"/>
                </a:solidFill>
              </a:rPr>
              <a:t>텍스트를 출력</a:t>
            </a:r>
            <a:r>
              <a:rPr lang="ko-KR" altLang="en-US" sz="1000" dirty="0"/>
              <a:t>하는 </a:t>
            </a:r>
            <a:r>
              <a:rPr lang="en-US" altLang="ko-KR" sz="10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편집이 불가능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주로 설명이나 제목 등에 많이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36B4C3-8F5F-E55D-1CCB-6ED52EC2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658" y="1813705"/>
            <a:ext cx="2221442" cy="39492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901FA7-537F-46B9-13ED-4883F9C2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67" y="1813705"/>
            <a:ext cx="2420861" cy="1839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5765798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14063"/>
              </p:ext>
            </p:extLst>
          </p:nvPr>
        </p:nvGraphicFramePr>
        <p:xfrm>
          <a:off x="5765799" y="1312568"/>
          <a:ext cx="6045202" cy="284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20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306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setText(CharSequence)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setTextColor(ColorStateList)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textSize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setTextSize(float)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textStyle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setTextStyle(TextStyle)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스타일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(bold, italic, bolditalic)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Typeface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setTypeface(Typeface)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(normal, sans, serif, monosapce)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setWidth(int)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길이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setHeight(int)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lines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setLines(int)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줄 수로 조절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19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버튼 </a:t>
            </a:r>
            <a:r>
              <a:rPr lang="en-US" altLang="ko-KR" sz="1500" dirty="0"/>
              <a:t>(Button)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TextView class</a:t>
            </a:r>
            <a:r>
              <a:rPr lang="ko-KR" altLang="en-US" sz="1000" dirty="0"/>
              <a:t>를 상속받음 </a:t>
            </a:r>
            <a:r>
              <a:rPr lang="en-US" altLang="ko-KR" sz="1000" dirty="0"/>
              <a:t>-&gt; TextView</a:t>
            </a:r>
            <a:r>
              <a:rPr lang="ko-KR" altLang="en-US" sz="1000" dirty="0"/>
              <a:t>의 모든 속성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311150" y="1386790"/>
            <a:ext cx="4963215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Event </a:t>
            </a:r>
            <a:r>
              <a:rPr lang="ko-KR" altLang="en-US" sz="1000" dirty="0"/>
              <a:t>처리하기 </a:t>
            </a:r>
            <a:r>
              <a:rPr lang="en-US" altLang="ko-KR" sz="1000" dirty="0"/>
              <a:t>(XML)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public</a:t>
            </a:r>
            <a:r>
              <a:rPr lang="ko-KR" altLang="en-US" sz="1000" dirty="0"/>
              <a:t>이어야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Void</a:t>
            </a:r>
            <a:r>
              <a:rPr lang="ko-KR" altLang="en-US" sz="1000" dirty="0"/>
              <a:t> 반환형을 가져야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</a:t>
            </a:r>
            <a:r>
              <a:rPr lang="en-US" altLang="ko-KR" sz="1000" dirty="0"/>
              <a:t>method</a:t>
            </a:r>
            <a:r>
              <a:rPr lang="ko-KR" altLang="en-US" sz="1000" dirty="0"/>
              <a:t>의 인수로 가져야 한다</a:t>
            </a:r>
            <a:r>
              <a:rPr lang="en-US" altLang="ko-KR" sz="1000" dirty="0"/>
              <a:t>. </a:t>
            </a:r>
            <a:r>
              <a:rPr lang="ko-KR" altLang="en-US" sz="1000" dirty="0"/>
              <a:t>클릭된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객체가 전달된다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CF1EC-4929-E038-2931-CD6EFF4DE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977" y="3142311"/>
            <a:ext cx="4000776" cy="26128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0CC5B7-8BC2-8E5A-7E28-797BEA9D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84" y="3142311"/>
            <a:ext cx="2982546" cy="29313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5F85C5-47D1-CC46-54DB-FCE265B62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066" y="3125680"/>
            <a:ext cx="1648904" cy="2931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36FFF2-A7E5-9E13-3E7C-8CD1D4DA9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746" y="3125680"/>
            <a:ext cx="1647204" cy="29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입력이 가능한 </a:t>
            </a:r>
            <a:r>
              <a:rPr lang="en-US" altLang="ko-KR" sz="1000" dirty="0"/>
              <a:t>text field</a:t>
            </a:r>
            <a:r>
              <a:rPr lang="ko-KR" altLang="en-US" sz="1000" dirty="0"/>
              <a:t>라고 불리며 </a:t>
            </a:r>
            <a:r>
              <a:rPr lang="en-US" altLang="ko-KR" sz="1000" dirty="0"/>
              <a:t>TextView class</a:t>
            </a:r>
            <a:r>
              <a:rPr lang="ko-KR" altLang="en-US" sz="1000" dirty="0"/>
              <a:t>를 상속 받음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getText( )</a:t>
            </a:r>
            <a:r>
              <a:rPr lang="ko-KR" altLang="en-US" sz="1000" dirty="0"/>
              <a:t>로 입력한 </a:t>
            </a:r>
            <a:r>
              <a:rPr lang="en-US" altLang="ko-KR" sz="1000" dirty="0"/>
              <a:t>text </a:t>
            </a:r>
            <a:r>
              <a:rPr lang="ko-KR" altLang="en-US" sz="1000" dirty="0"/>
              <a:t>읽기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setText( )</a:t>
            </a:r>
            <a:r>
              <a:rPr lang="ko-KR" altLang="en-US" sz="1000" dirty="0"/>
              <a:t>로 </a:t>
            </a:r>
            <a:r>
              <a:rPr lang="en-US" altLang="ko-KR" sz="1000" dirty="0"/>
              <a:t>text </a:t>
            </a:r>
            <a:r>
              <a:rPr lang="ko-KR" altLang="en-US" sz="1000" dirty="0"/>
              <a:t>쓰기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7142922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4597"/>
              </p:ext>
            </p:extLst>
          </p:nvPr>
        </p:nvGraphicFramePr>
        <p:xfrm>
          <a:off x="7142922" y="1312569"/>
          <a:ext cx="423406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5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888843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autoText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자동 타이핑 오류 교정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drawableBottom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아래에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drawableRight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오른쪽에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Editable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편집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singleLine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이면 한 줄만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inputType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입력의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 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메시지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F97A458-76E4-FDF8-CB13-31A83DE1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61" y="4099470"/>
            <a:ext cx="1479344" cy="2629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9" y="1906029"/>
            <a:ext cx="2138676" cy="3343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915" y="1906029"/>
            <a:ext cx="3370690" cy="21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7142922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36" y="1067895"/>
            <a:ext cx="2138676" cy="5608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3546" y="1067895"/>
            <a:ext cx="3970469" cy="36103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D1C106-274D-5BA1-400B-73F7816C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235" y="1067895"/>
            <a:ext cx="2138676" cy="38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6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19574-A113-9D71-C443-2D157D9C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126" y="1012676"/>
            <a:ext cx="2059804" cy="3661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35A65B-FCFA-ED92-4323-903C4DDE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746499"/>
            <a:ext cx="3429315" cy="2470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966658-7CDF-BC95-40CA-F5FB81725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3217493"/>
            <a:ext cx="2085945" cy="35990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9A8406-559A-B58C-5C4F-56F1BA183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394" y="762574"/>
            <a:ext cx="1164432" cy="58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0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1643</Words>
  <Application>Microsoft Office PowerPoint</Application>
  <PresentationFormat>와이드스크린</PresentationFormat>
  <Paragraphs>326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59</cp:revision>
  <dcterms:created xsi:type="dcterms:W3CDTF">2024-04-09T08:20:40Z</dcterms:created>
  <dcterms:modified xsi:type="dcterms:W3CDTF">2024-04-23T22:32:15Z</dcterms:modified>
</cp:coreProperties>
</file>